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2" r:id="rId8"/>
    <p:sldId id="261" r:id="rId9"/>
    <p:sldId id="263" r:id="rId10"/>
    <p:sldId id="265" r:id="rId11"/>
    <p:sldId id="264" r:id="rId12"/>
    <p:sldId id="267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8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5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2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5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4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5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8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3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3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BD7D-9C61-4671-AEA1-B80DF5FA1F17}" type="datetimeFigureOut">
              <a:rPr lang="en-US" smtClean="0"/>
              <a:t>20-Jul-25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71B2D-4D76-4B93-9E61-2D51DCF0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70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FA682-D67D-3B24-A5E3-AB1FADE4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D9B14-F487-04B6-C5F7-24938061A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6982" y="998537"/>
            <a:ext cx="9144000" cy="2387600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HOW TO CATCH A PLANET?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5EAB5-3A8C-B5D2-16D8-6224ECD56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6982" y="355679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i="1" dirty="0"/>
              <a:t>(I can’t believe I woke up in time for this)</a:t>
            </a:r>
          </a:p>
        </p:txBody>
      </p:sp>
    </p:spTree>
    <p:extLst>
      <p:ext uri="{BB962C8B-B14F-4D97-AF65-F5344CB8AC3E}">
        <p14:creationId xmlns:p14="http://schemas.microsoft.com/office/powerpoint/2010/main" val="118406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FBEF-9299-ECE2-D0D4-D4ADBE86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57F49E-036D-55B4-D7A1-58B8F3E1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83720-6089-D2A3-EA10-1EC5E7AB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RADIAL VELOCITY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C8359-27F3-D166-C13A-94EF83FCAA23}"/>
              </a:ext>
            </a:extLst>
          </p:cNvPr>
          <p:cNvSpPr txBox="1"/>
          <p:nvPr/>
        </p:nvSpPr>
        <p:spPr>
          <a:xfrm>
            <a:off x="4188920" y="1024502"/>
            <a:ext cx="667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Stare at the star, hope it wobbles, and convince yourself it’s not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4F1AD-F687-5CB1-067F-3B1A4C505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74" y="1590323"/>
            <a:ext cx="7884166" cy="473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D0B5-D1B5-E48B-B321-BF89F470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72F2F5-A586-AB28-BB71-53717F70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62" y="2804212"/>
            <a:ext cx="4572000" cy="2571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FAA60C-08AA-7D81-FBC0-01E2ED8F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3C7E8-44AA-9551-BF5D-A458DED00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PULSAR TIMING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FD4D8-4831-A617-E2E8-4510A0230DE0}"/>
              </a:ext>
            </a:extLst>
          </p:cNvPr>
          <p:cNvSpPr txBox="1"/>
          <p:nvPr/>
        </p:nvSpPr>
        <p:spPr>
          <a:xfrm>
            <a:off x="5369734" y="979764"/>
            <a:ext cx="439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method to detect habitable exoplanets?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EA070-1BA3-EE65-17A5-862A144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57" y="2215502"/>
            <a:ext cx="8735644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3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97B7-2B29-40BF-70F7-3F0A10D54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F2E53-8A2E-1CE3-5745-999BFE44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2AED12-FE36-AA22-AF8F-23ED702E2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9781" y="2504740"/>
            <a:ext cx="9144000" cy="1066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naheim ExtraBold" pitchFamily="2" charset="0"/>
              </a:rPr>
              <a:t>How do you gaslight a group of astronomers?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A6AB1-F28E-490F-EC14-9F4A5CE7745D}"/>
              </a:ext>
            </a:extLst>
          </p:cNvPr>
          <p:cNvSpPr txBox="1"/>
          <p:nvPr/>
        </p:nvSpPr>
        <p:spPr>
          <a:xfrm>
            <a:off x="4044541" y="3822704"/>
            <a:ext cx="673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Microlensing</a:t>
            </a:r>
            <a:r>
              <a:rPr lang="en-US" dirty="0"/>
              <a:t> – We saw this weird blip once, the math checks out, but the star kept moving and is now gone forever. …. But trust me bro, it was there</a:t>
            </a:r>
          </a:p>
        </p:txBody>
      </p:sp>
    </p:spTree>
    <p:extLst>
      <p:ext uri="{BB962C8B-B14F-4D97-AF65-F5344CB8AC3E}">
        <p14:creationId xmlns:p14="http://schemas.microsoft.com/office/powerpoint/2010/main" val="77497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AFB08-15EB-4BE2-08EE-8DD50563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A - Detecting exoplanets with microlensing">
            <a:extLst>
              <a:ext uri="{FF2B5EF4-FFF2-40B4-BE49-F238E27FC236}">
                <a16:creationId xmlns:a16="http://schemas.microsoft.com/office/drawing/2014/main" id="{9E398BD0-4F70-E085-D117-25B96FFBC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5" y="1262855"/>
            <a:ext cx="5193631" cy="51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A58CF-3D3A-829D-27E7-3D8B763A8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91" y="2906620"/>
            <a:ext cx="2885351" cy="1623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70B10-22A7-B674-E016-F2F79670C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C0334-3B35-63C1-7341-EA4EC0330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MICROLENSING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ADD42-6011-8ED3-2C43-B22EF3C2E55B}"/>
              </a:ext>
            </a:extLst>
          </p:cNvPr>
          <p:cNvSpPr txBox="1"/>
          <p:nvPr/>
        </p:nvSpPr>
        <p:spPr>
          <a:xfrm>
            <a:off x="4433513" y="979765"/>
            <a:ext cx="571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planet detection equivalent of “Source – Trust me bro”</a:t>
            </a:r>
          </a:p>
        </p:txBody>
      </p:sp>
    </p:spTree>
    <p:extLst>
      <p:ext uri="{BB962C8B-B14F-4D97-AF65-F5344CB8AC3E}">
        <p14:creationId xmlns:p14="http://schemas.microsoft.com/office/powerpoint/2010/main" val="77395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B9EC7-81EC-0327-506F-BC68E9317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2B16FF-3528-EDB6-08CB-ACA5FBC7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22AD2-0457-1AFC-CC10-177ABD3B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>
            <a:normAutofit/>
          </a:bodyPr>
          <a:lstStyle/>
          <a:p>
            <a:r>
              <a:rPr lang="en-US" dirty="0">
                <a:latin typeface="Anaheim ExtraBold" pitchFamily="2" charset="0"/>
              </a:rPr>
              <a:t>PLANET TYPES</a:t>
            </a:r>
          </a:p>
        </p:txBody>
      </p:sp>
      <p:pic>
        <p:nvPicPr>
          <p:cNvPr id="1026" name="Picture 2" descr="illustration of the different types of exoplanets">
            <a:extLst>
              <a:ext uri="{FF2B5EF4-FFF2-40B4-BE49-F238E27FC236}">
                <a16:creationId xmlns:a16="http://schemas.microsoft.com/office/drawing/2014/main" id="{9018B0CF-6FB6-6BC3-5156-4F34531D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671" y="1621075"/>
            <a:ext cx="8209144" cy="44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97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9F85D-1EEB-D12D-407E-FCD7ACDA4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06D9BE-A3A7-F90E-313F-0351F233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9391F-86F9-1CA0-04E8-5EFC28A6B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WHY DETECT PLANETS?</a:t>
            </a:r>
          </a:p>
        </p:txBody>
      </p:sp>
      <p:pic>
        <p:nvPicPr>
          <p:cNvPr id="1026" name="Picture 2" descr="Man Punches Kangaroo to Save Dog | Men's Health">
            <a:extLst>
              <a:ext uri="{FF2B5EF4-FFF2-40B4-BE49-F238E27FC236}">
                <a16:creationId xmlns:a16="http://schemas.microsoft.com/office/drawing/2014/main" id="{3E43A61D-3171-64AC-0085-D2CA4F3EE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1091405"/>
            <a:ext cx="5102226" cy="510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007F0D-585E-79DD-B597-097E0591E719}"/>
              </a:ext>
            </a:extLst>
          </p:cNvPr>
          <p:cNvSpPr txBox="1"/>
          <p:nvPr/>
        </p:nvSpPr>
        <p:spPr>
          <a:xfrm>
            <a:off x="5643562" y="6193631"/>
            <a:ext cx="433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seem to be having a grand old time here</a:t>
            </a:r>
          </a:p>
        </p:txBody>
      </p:sp>
    </p:spTree>
    <p:extLst>
      <p:ext uri="{BB962C8B-B14F-4D97-AF65-F5344CB8AC3E}">
        <p14:creationId xmlns:p14="http://schemas.microsoft.com/office/powerpoint/2010/main" val="182075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8EF83-BB21-C4DF-6E44-FC8D5523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AEB9F1-ACA9-9F13-23AE-CDBECB99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B923D-C0CA-BEE3-2869-F89F70381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POP QUIZ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4A3CF-70BD-1491-DDAA-58B29E858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3256" y="1385888"/>
            <a:ext cx="8467726" cy="537368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latin typeface="Anaheim Medium" pitchFamily="2" charset="0"/>
              </a:rPr>
              <a:t>When did we detect the first exoplanet around a Sun-like star?</a:t>
            </a:r>
          </a:p>
          <a:p>
            <a:pPr marL="514350" indent="-514350" algn="l">
              <a:buAutoNum type="alphaLcParenR"/>
            </a:pPr>
            <a:r>
              <a:rPr lang="en-US" sz="2800" dirty="0">
                <a:latin typeface="Anaheim Medium" pitchFamily="2" charset="0"/>
              </a:rPr>
              <a:t>1873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r>
              <a:rPr lang="en-US" sz="2800" dirty="0">
                <a:latin typeface="Anaheim Medium" pitchFamily="2" charset="0"/>
              </a:rPr>
              <a:t>1968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r>
              <a:rPr lang="en-US" sz="2800" dirty="0">
                <a:latin typeface="Anaheim Medium" pitchFamily="2" charset="0"/>
              </a:rPr>
              <a:t>2006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r>
              <a:rPr lang="en-US" sz="2800" dirty="0">
                <a:latin typeface="Anaheim Medium" pitchFamily="2" charset="0"/>
              </a:rPr>
              <a:t>1995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r>
              <a:rPr lang="en-US" sz="2800" dirty="0">
                <a:latin typeface="Anaheim Medium" pitchFamily="2" charset="0"/>
              </a:rPr>
              <a:t>The Earth is flat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algn="l"/>
            <a:endParaRPr lang="en-US" sz="2000" dirty="0">
              <a:latin typeface="Anaheim Medium" pitchFamily="2" charset="0"/>
            </a:endParaRPr>
          </a:p>
          <a:p>
            <a:pPr algn="l"/>
            <a:endParaRPr lang="en-US" sz="2000" dirty="0">
              <a:latin typeface="Anahei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DBBD-F58B-E5E7-DF21-F4B7C367A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85646-B3D3-AD8B-8763-05586D4E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57E2E-2CC7-80CE-D355-C98EAC38A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POP QUIZ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2C248-D93A-7197-0E37-BC94EF86B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3256" y="1385888"/>
            <a:ext cx="8467726" cy="537368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latin typeface="Anaheim Medium" pitchFamily="2" charset="0"/>
              </a:rPr>
              <a:t>When did we detect the first exoplanet around a Sun-like star?</a:t>
            </a:r>
          </a:p>
          <a:p>
            <a:pPr marL="514350" indent="-514350" algn="l">
              <a:buAutoNum type="alphaLcParenR"/>
            </a:pPr>
            <a:r>
              <a:rPr lang="en-US" sz="2800" dirty="0">
                <a:latin typeface="Anaheim Medium" pitchFamily="2" charset="0"/>
              </a:rPr>
              <a:t>1873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r>
              <a:rPr lang="en-US" sz="2800" dirty="0">
                <a:latin typeface="Anaheim Medium" pitchFamily="2" charset="0"/>
              </a:rPr>
              <a:t>1968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r>
              <a:rPr lang="en-US" sz="2800" dirty="0">
                <a:latin typeface="Anaheim Medium" pitchFamily="2" charset="0"/>
              </a:rPr>
              <a:t>2006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r>
              <a:rPr lang="en-US" sz="2800" b="1" dirty="0">
                <a:solidFill>
                  <a:srgbClr val="92D050"/>
                </a:solidFill>
                <a:latin typeface="Anaheim Medium" pitchFamily="2" charset="0"/>
              </a:rPr>
              <a:t>1995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r>
              <a:rPr lang="en-US" sz="2800" dirty="0">
                <a:latin typeface="Anaheim Medium" pitchFamily="2" charset="0"/>
              </a:rPr>
              <a:t>The Earth is flat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algn="l"/>
            <a:endParaRPr lang="en-US" sz="2000" dirty="0">
              <a:latin typeface="Anaheim Medium" pitchFamily="2" charset="0"/>
            </a:endParaRPr>
          </a:p>
          <a:p>
            <a:pPr algn="l"/>
            <a:endParaRPr lang="en-US" sz="2000" dirty="0">
              <a:latin typeface="Anaheim Medium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8BCF0-302E-C661-9DB0-B178183D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539" y="1958545"/>
            <a:ext cx="2510682" cy="3188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5F501-6240-13D8-D60B-DC54C14361AC}"/>
              </a:ext>
            </a:extLst>
          </p:cNvPr>
          <p:cNvSpPr txBox="1"/>
          <p:nvPr/>
        </p:nvSpPr>
        <p:spPr>
          <a:xfrm>
            <a:off x="8742404" y="5220730"/>
            <a:ext cx="275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Also the year we won (“retained”) the Ashes 3-1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C0658-5766-3960-24BD-ADF4B8BF771C}"/>
              </a:ext>
            </a:extLst>
          </p:cNvPr>
          <p:cNvSpPr txBox="1"/>
          <p:nvPr/>
        </p:nvSpPr>
        <p:spPr>
          <a:xfrm>
            <a:off x="8544697" y="5827151"/>
            <a:ext cx="31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Chew on that Mike Atherton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BE2C5-CABF-00CC-9687-EA157AF3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539" y="224604"/>
            <a:ext cx="2510682" cy="4921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C23FBC-24A2-9943-33D2-76AD64A3D1CF}"/>
              </a:ext>
            </a:extLst>
          </p:cNvPr>
          <p:cNvSpPr txBox="1"/>
          <p:nvPr/>
        </p:nvSpPr>
        <p:spPr>
          <a:xfrm>
            <a:off x="8544697" y="6196483"/>
            <a:ext cx="31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Wanker</a:t>
            </a:r>
          </a:p>
        </p:txBody>
      </p:sp>
    </p:spTree>
    <p:extLst>
      <p:ext uri="{BB962C8B-B14F-4D97-AF65-F5344CB8AC3E}">
        <p14:creationId xmlns:p14="http://schemas.microsoft.com/office/powerpoint/2010/main" val="424180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B7B5A-F32F-6DE4-CFD2-B9687E8BD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81A0D-A5C8-DE93-EE6B-46AFEA55C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51716-EDFF-3F53-B5B3-8FBD48A3F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51 Peg b</a:t>
            </a:r>
          </a:p>
        </p:txBody>
      </p:sp>
      <p:pic>
        <p:nvPicPr>
          <p:cNvPr id="2050" name="Picture 2" descr="Nobel Winners Changed Our Understanding with Exoplanet Discovery – Exoplanet Exploration ...">
            <a:extLst>
              <a:ext uri="{FF2B5EF4-FFF2-40B4-BE49-F238E27FC236}">
                <a16:creationId xmlns:a16="http://schemas.microsoft.com/office/drawing/2014/main" id="{8FCAF053-4AAB-E4BB-AD55-2882CBF6A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733" y="0"/>
            <a:ext cx="5521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0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F3D81-08B6-AE38-0076-5D6BEB4C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983639-AA5F-49AD-EE26-C9B2A492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4F7D6E-2DC7-9FAE-65D9-7FA386467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We’ve found a few more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34C640-2E0C-81BE-F6FF-0E68A3F0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952" y="1164431"/>
            <a:ext cx="8230247" cy="52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CAB7C-8E86-5801-656C-98D0FEF71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5273E-A79C-4CA1-B683-186BA76F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BF33C-E11D-08FC-C6FA-BC551DB17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naheim ExtraBold" pitchFamily="2" charset="0"/>
              </a:rPr>
              <a:t>Planet Detection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CED5F-C72D-0D50-F024-944309D06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3256" y="1385888"/>
            <a:ext cx="8467726" cy="5373688"/>
          </a:xfrm>
        </p:spPr>
        <p:txBody>
          <a:bodyPr>
            <a:norm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naheim Medium" pitchFamily="2" charset="0"/>
              </a:rPr>
              <a:t>Direct Imaging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naheim Medium" pitchFamily="2" charset="0"/>
              </a:rPr>
              <a:t>Transits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naheim Medium" pitchFamily="2" charset="0"/>
              </a:rPr>
              <a:t>Radial Velocity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naheim Medium" pitchFamily="2" charset="0"/>
              </a:rPr>
              <a:t>Microlensing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naheim Medium" pitchFamily="2" charset="0"/>
              </a:rPr>
              <a:t>Pulsar Timing</a:t>
            </a: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marL="514350" indent="-514350" algn="l">
              <a:buAutoNum type="alphaLcParenR"/>
            </a:pPr>
            <a:endParaRPr lang="en-US" sz="2800" dirty="0">
              <a:latin typeface="Anaheim Medium" pitchFamily="2" charset="0"/>
            </a:endParaRPr>
          </a:p>
          <a:p>
            <a:pPr algn="l"/>
            <a:endParaRPr lang="en-US" sz="2000" dirty="0">
              <a:latin typeface="Anaheim Medium" pitchFamily="2" charset="0"/>
            </a:endParaRPr>
          </a:p>
          <a:p>
            <a:pPr algn="l"/>
            <a:endParaRPr lang="en-US" sz="2000" dirty="0">
              <a:latin typeface="Anahei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01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2E5A-D9F7-C8E3-4A6A-74ACE75D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F731C-76EE-E2C4-F20E-BCE17AE2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D79DC-3282-20D4-FEE2-B6C2EA740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DIRECT IMAGING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78227-850D-FA50-1135-255F2DFE8176}"/>
              </a:ext>
            </a:extLst>
          </p:cNvPr>
          <p:cNvSpPr txBox="1"/>
          <p:nvPr/>
        </p:nvSpPr>
        <p:spPr>
          <a:xfrm>
            <a:off x="5385203" y="1164431"/>
            <a:ext cx="392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the f*</a:t>
            </a:r>
            <a:r>
              <a:rPr lang="en-US" dirty="0" err="1"/>
              <a:t>cken</a:t>
            </a:r>
            <a:r>
              <a:rPr lang="en-US" dirty="0"/>
              <a:t> telescope and hope🤞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9DC83-061F-CB8A-F627-0581A2C8B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31" y="201464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BD85B-4EE3-5DC9-68A0-30D722FB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787016-2A80-0501-6400-AF23FAEA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C6059-4276-2E42-1E67-1635B75C6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57" y="98424"/>
            <a:ext cx="9144000" cy="1066007"/>
          </a:xfrm>
        </p:spPr>
        <p:txBody>
          <a:bodyPr/>
          <a:lstStyle/>
          <a:p>
            <a:r>
              <a:rPr lang="en-US" dirty="0">
                <a:latin typeface="Anaheim ExtraBold" pitchFamily="2" charset="0"/>
              </a:rPr>
              <a:t>TRANSITS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92E1F-D2D1-5672-6EE8-D68032DAEB22}"/>
              </a:ext>
            </a:extLst>
          </p:cNvPr>
          <p:cNvSpPr txBox="1"/>
          <p:nvPr/>
        </p:nvSpPr>
        <p:spPr>
          <a:xfrm>
            <a:off x="4003290" y="1078189"/>
            <a:ext cx="753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the f*</a:t>
            </a:r>
            <a:r>
              <a:rPr lang="en-US" dirty="0" err="1"/>
              <a:t>cken</a:t>
            </a:r>
            <a:r>
              <a:rPr lang="en-US" dirty="0"/>
              <a:t> telescope and hope it aligned perfectly at the perfect time🤞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977231-3997-C659-8237-A8F82A99B5F6}"/>
              </a:ext>
            </a:extLst>
          </p:cNvPr>
          <p:cNvGrpSpPr/>
          <p:nvPr/>
        </p:nvGrpSpPr>
        <p:grpSpPr>
          <a:xfrm>
            <a:off x="5527651" y="2557570"/>
            <a:ext cx="3857625" cy="2406316"/>
            <a:chOff x="4812632" y="2688198"/>
            <a:chExt cx="3857625" cy="2406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EA5E1B-522D-DA7E-6D44-6D24BB552B5F}"/>
                </a:ext>
              </a:extLst>
            </p:cNvPr>
            <p:cNvSpPr/>
            <p:nvPr/>
          </p:nvSpPr>
          <p:spPr>
            <a:xfrm>
              <a:off x="4812632" y="2688198"/>
              <a:ext cx="3857625" cy="240631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E31C1D-AF61-42C0-41F6-25D93603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267" y="2700370"/>
              <a:ext cx="3810000" cy="238125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7AE73-7D8F-A302-B1BB-74F10AA28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39" y="2427286"/>
            <a:ext cx="4668574" cy="262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140</TotalTime>
  <Words>224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Anaheim ExtraBold</vt:lpstr>
      <vt:lpstr>Anaheim Medium</vt:lpstr>
      <vt:lpstr>Arial</vt:lpstr>
      <vt:lpstr>Calibri</vt:lpstr>
      <vt:lpstr>Calibri Light</vt:lpstr>
      <vt:lpstr>Office Theme</vt:lpstr>
      <vt:lpstr>HOW TO CATCH A PLANET?</vt:lpstr>
      <vt:lpstr>WHY DETECT PLANETS?</vt:lpstr>
      <vt:lpstr>POP QUIZ</vt:lpstr>
      <vt:lpstr>POP QUIZ</vt:lpstr>
      <vt:lpstr>51 Peg b</vt:lpstr>
      <vt:lpstr>We’ve found a few more</vt:lpstr>
      <vt:lpstr>Planet Detection Methods</vt:lpstr>
      <vt:lpstr>DIRECT IMAGING</vt:lpstr>
      <vt:lpstr>TRANSITS</vt:lpstr>
      <vt:lpstr>RADIAL VELOCITY</vt:lpstr>
      <vt:lpstr>PULSAR TIMING</vt:lpstr>
      <vt:lpstr>How do you gaslight a group of astronomers?</vt:lpstr>
      <vt:lpstr>MICROLENSING</vt:lpstr>
      <vt:lpstr>PLANET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Asif Abbas</dc:creator>
  <cp:lastModifiedBy>Asif Abbas</cp:lastModifiedBy>
  <cp:revision>3</cp:revision>
  <dcterms:created xsi:type="dcterms:W3CDTF">2025-07-20T22:53:35Z</dcterms:created>
  <dcterms:modified xsi:type="dcterms:W3CDTF">2025-07-21T01:15:13Z</dcterms:modified>
</cp:coreProperties>
</file>